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77" r:id="rId4"/>
  </p:sldMasterIdLst>
  <p:notesMasterIdLst>
    <p:notesMasterId r:id="rId15"/>
  </p:notesMasterIdLst>
  <p:sldIdLst>
    <p:sldId id="350" r:id="rId5"/>
    <p:sldId id="411" r:id="rId6"/>
    <p:sldId id="407" r:id="rId7"/>
    <p:sldId id="349" r:id="rId8"/>
    <p:sldId id="404" r:id="rId9"/>
    <p:sldId id="352" r:id="rId10"/>
    <p:sldId id="412" r:id="rId11"/>
    <p:sldId id="354" r:id="rId12"/>
    <p:sldId id="413" r:id="rId13"/>
    <p:sldId id="395" r:id="rId14"/>
  </p:sldIdLst>
  <p:sldSz cx="9144000" cy="6858000" type="screen4x3"/>
  <p:notesSz cx="6797675" cy="9926638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5" userDrawn="1">
          <p15:clr>
            <a:srgbClr val="A4A3A4"/>
          </p15:clr>
        </p15:guide>
        <p15:guide id="2" pos="2094" userDrawn="1">
          <p15:clr>
            <a:srgbClr val="A4A3A4"/>
          </p15:clr>
        </p15:guide>
        <p15:guide id="3" orient="horz" pos="2881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4703" autoAdjust="0"/>
  </p:normalViewPr>
  <p:slideViewPr>
    <p:cSldViewPr>
      <p:cViewPr varScale="1">
        <p:scale>
          <a:sx n="108" d="100"/>
          <a:sy n="108" d="100"/>
        </p:scale>
        <p:origin x="1302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75"/>
        <p:guide pos="2094"/>
        <p:guide orient="horz" pos="288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pixabay.com/en/germany-flag-circle-1524614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pixabay.com/en/germany-flag-circle-1524614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BEEBC-1E8B-4BA0-A21F-054A6495207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D5739B-DA9C-4952-8044-477005862A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CH" sz="1200" dirty="0"/>
            <a:t>Per la </a:t>
          </a:r>
          <a:r>
            <a:rPr lang="it-CH" sz="1200" b="1" dirty="0"/>
            <a:t>matematica</a:t>
          </a:r>
          <a:r>
            <a:rPr lang="it-IT" sz="1200" u="sng" dirty="0"/>
            <a:t> </a:t>
          </a:r>
          <a:r>
            <a:rPr lang="it-IT" sz="1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Corrado Guidi</a:t>
          </a:r>
          <a:r>
            <a:rPr lang="it-IT" sz="1200" u="sng" dirty="0"/>
            <a:t> (didatta della matematica del DFA-ASP-SUPSI) </a:t>
          </a:r>
          <a:r>
            <a:rPr lang="fr-CH" sz="1200" u="sng" dirty="0" err="1"/>
            <a:t>lavora</a:t>
          </a:r>
          <a:r>
            <a:rPr lang="it-IT" sz="1200" dirty="0"/>
            <a:t> col gruppo dei docenti di matematica di sede. </a:t>
          </a:r>
          <a:endParaRPr lang="en-US" sz="1200" dirty="0"/>
        </a:p>
      </dgm:t>
    </dgm:pt>
    <dgm:pt modelId="{E4D5D9C2-2789-4734-9EBC-E0F1DA196F81}" type="parTrans" cxnId="{DE72B45F-41D9-44D3-B0E2-445135409F46}">
      <dgm:prSet/>
      <dgm:spPr/>
      <dgm:t>
        <a:bodyPr/>
        <a:lstStyle/>
        <a:p>
          <a:endParaRPr lang="en-US"/>
        </a:p>
      </dgm:t>
    </dgm:pt>
    <dgm:pt modelId="{F078F84A-93C8-4EC4-ACE3-F3029E8A1D50}" type="sibTrans" cxnId="{DE72B45F-41D9-44D3-B0E2-445135409F46}">
      <dgm:prSet/>
      <dgm:spPr/>
      <dgm:t>
        <a:bodyPr/>
        <a:lstStyle/>
        <a:p>
          <a:endParaRPr lang="en-US"/>
        </a:p>
      </dgm:t>
    </dgm:pt>
    <dgm:pt modelId="{C3D1E1E6-A95D-449E-9A41-2F02937224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100" i="1" dirty="0"/>
            <a:t>Esperta disciplinare Vittoria Fontana Bollini.</a:t>
          </a:r>
          <a:endParaRPr lang="en-US" sz="1100" dirty="0"/>
        </a:p>
      </dgm:t>
    </dgm:pt>
    <dgm:pt modelId="{A6B1FBC1-053D-4C4B-81AB-545C7F163B16}" type="parTrans" cxnId="{83908375-0D12-447D-9934-CCC0E3DFB821}">
      <dgm:prSet/>
      <dgm:spPr/>
      <dgm:t>
        <a:bodyPr/>
        <a:lstStyle/>
        <a:p>
          <a:endParaRPr lang="en-US"/>
        </a:p>
      </dgm:t>
    </dgm:pt>
    <dgm:pt modelId="{6AB46EE5-752E-4ED5-B9C6-89213A79B4C7}" type="sibTrans" cxnId="{83908375-0D12-447D-9934-CCC0E3DFB821}">
      <dgm:prSet/>
      <dgm:spPr/>
      <dgm:t>
        <a:bodyPr/>
        <a:lstStyle/>
        <a:p>
          <a:endParaRPr lang="en-US"/>
        </a:p>
      </dgm:t>
    </dgm:pt>
    <dgm:pt modelId="{7756FE03-3ED2-4E7C-8C69-C29CB6CD2B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CH" sz="1200" dirty="0"/>
            <a:t>Per il </a:t>
          </a:r>
          <a:r>
            <a:rPr lang="it-CH" sz="1200" b="1" dirty="0"/>
            <a:t>tedesco</a:t>
          </a:r>
          <a:r>
            <a:rPr lang="it-CH" sz="1200" u="sng" dirty="0"/>
            <a:t> </a:t>
          </a:r>
          <a:r>
            <a:rPr lang="it-CH" sz="1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Simone </a:t>
          </a:r>
          <a:r>
            <a:rPr lang="it-CH" sz="1200" b="1" u="sng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Schläpfer</a:t>
          </a:r>
          <a:r>
            <a:rPr lang="it-CH" sz="1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Marisa Rossi</a:t>
          </a:r>
          <a:r>
            <a:rPr lang="it-CH" sz="1200" u="sng" dirty="0"/>
            <a:t>, (didatte del tedesco al DFA-ASP-SUPSI) e </a:t>
          </a:r>
          <a:r>
            <a:rPr lang="it-CH" sz="1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Lorenza Rusconi </a:t>
          </a:r>
          <a:r>
            <a:rPr lang="it-CH" sz="1200" u="sng" dirty="0"/>
            <a:t>(ricercatrice Scienze dell’educazione SUPSI),</a:t>
          </a:r>
          <a:r>
            <a:rPr lang="it-CH" sz="1200" dirty="0"/>
            <a:t> lavorano con le docenti di sede.</a:t>
          </a:r>
        </a:p>
      </dgm:t>
    </dgm:pt>
    <dgm:pt modelId="{244EC0FD-E66C-4F7D-B791-6831562F7219}" type="parTrans" cxnId="{2F0FD39F-4484-4D72-B28C-77D160BDD8E9}">
      <dgm:prSet/>
      <dgm:spPr/>
      <dgm:t>
        <a:bodyPr/>
        <a:lstStyle/>
        <a:p>
          <a:endParaRPr lang="en-US"/>
        </a:p>
      </dgm:t>
    </dgm:pt>
    <dgm:pt modelId="{96ED5627-FF2B-4CD1-BB79-1A691C89CEB9}" type="sibTrans" cxnId="{2F0FD39F-4484-4D72-B28C-77D160BDD8E9}">
      <dgm:prSet/>
      <dgm:spPr/>
      <dgm:t>
        <a:bodyPr/>
        <a:lstStyle/>
        <a:p>
          <a:endParaRPr lang="en-US"/>
        </a:p>
      </dgm:t>
    </dgm:pt>
    <dgm:pt modelId="{DCD47391-14EA-4BB4-BB74-E0A5B7EAF0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CH" sz="1100" i="1" dirty="0"/>
            <a:t>Esperta disciplinare </a:t>
          </a:r>
          <a:r>
            <a:rPr lang="it-CH" sz="1100" b="0" i="1" dirty="0"/>
            <a:t>Petra </a:t>
          </a:r>
          <a:r>
            <a:rPr lang="it-CH" sz="1100" b="0" i="1" dirty="0" err="1"/>
            <a:t>Pfeifhofer</a:t>
          </a:r>
          <a:r>
            <a:rPr lang="it-CH" sz="1100" b="0" i="1" dirty="0"/>
            <a:t> </a:t>
          </a:r>
          <a:r>
            <a:rPr lang="it-CH" sz="1100" b="0" i="1" dirty="0" err="1"/>
            <a:t>Reske</a:t>
          </a:r>
          <a:r>
            <a:rPr lang="it-CH" sz="1100" b="0" i="1" dirty="0"/>
            <a:t>.</a:t>
          </a:r>
          <a:endParaRPr lang="en-US" sz="1100" dirty="0"/>
        </a:p>
      </dgm:t>
    </dgm:pt>
    <dgm:pt modelId="{4771B06E-0215-4ACC-98A1-E9EEC3CEF5A6}" type="parTrans" cxnId="{72296E65-39BB-419B-B3AA-BCC220BD8CF8}">
      <dgm:prSet/>
      <dgm:spPr/>
      <dgm:t>
        <a:bodyPr/>
        <a:lstStyle/>
        <a:p>
          <a:endParaRPr lang="en-US"/>
        </a:p>
      </dgm:t>
    </dgm:pt>
    <dgm:pt modelId="{8E1150FA-DB7E-4582-8D58-D06A8C57DEF1}" type="sibTrans" cxnId="{72296E65-39BB-419B-B3AA-BCC220BD8CF8}">
      <dgm:prSet/>
      <dgm:spPr/>
      <dgm:t>
        <a:bodyPr/>
        <a:lstStyle/>
        <a:p>
          <a:endParaRPr lang="en-US"/>
        </a:p>
      </dgm:t>
    </dgm:pt>
    <dgm:pt modelId="{E4094373-1E16-4FCA-8278-F2556FA976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CH" sz="1200" dirty="0"/>
            <a:t>In tutte le sei scuole medie che partecipano alla sperimentazione </a:t>
          </a:r>
          <a:r>
            <a:rPr lang="it-CH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l’Alta Scuola Pedagogica di Coira</a:t>
          </a:r>
          <a:r>
            <a:rPr lang="it-CH" sz="1200" dirty="0"/>
            <a:t> verifica gli apprendimenti e le emozioni, in modo da garantire che nessuna scuola perda di efficacia nell’insegnamento della materia e per capire come viene vissuto il cambiamento. </a:t>
          </a:r>
          <a:endParaRPr lang="en-US" sz="1200" dirty="0"/>
        </a:p>
      </dgm:t>
    </dgm:pt>
    <dgm:pt modelId="{F18DFBED-3134-4124-908B-DCAD1BCE0301}" type="parTrans" cxnId="{CBDE368E-8A7B-48B2-9B9B-4F50D4457216}">
      <dgm:prSet/>
      <dgm:spPr/>
      <dgm:t>
        <a:bodyPr/>
        <a:lstStyle/>
        <a:p>
          <a:endParaRPr lang="en-US"/>
        </a:p>
      </dgm:t>
    </dgm:pt>
    <dgm:pt modelId="{1A1E88ED-9749-428E-AB27-F80D6A28D01E}" type="sibTrans" cxnId="{CBDE368E-8A7B-48B2-9B9B-4F50D4457216}">
      <dgm:prSet/>
      <dgm:spPr/>
      <dgm:t>
        <a:bodyPr/>
        <a:lstStyle/>
        <a:p>
          <a:endParaRPr lang="en-US"/>
        </a:p>
      </dgm:t>
    </dgm:pt>
    <dgm:pt modelId="{84547559-B5E4-4E22-BB9C-C57A459C8438}" type="pres">
      <dgm:prSet presAssocID="{09EBEEBC-1E8B-4BA0-A21F-054A64952073}" presName="root" presStyleCnt="0">
        <dgm:presLayoutVars>
          <dgm:dir/>
          <dgm:resizeHandles val="exact"/>
        </dgm:presLayoutVars>
      </dgm:prSet>
      <dgm:spPr/>
    </dgm:pt>
    <dgm:pt modelId="{5B88043B-3D2F-4E75-B381-B8C48BB79334}" type="pres">
      <dgm:prSet presAssocID="{3FD5739B-DA9C-4952-8044-477005862AD6}" presName="compNode" presStyleCnt="0"/>
      <dgm:spPr/>
    </dgm:pt>
    <dgm:pt modelId="{452BBF83-3FB5-47EA-B18B-EF30939A96E5}" type="pres">
      <dgm:prSet presAssocID="{3FD5739B-DA9C-4952-8044-477005862AD6}" presName="iconRect" presStyleLbl="nod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i"/>
        </a:ext>
      </dgm:extLst>
    </dgm:pt>
    <dgm:pt modelId="{02DA44A9-D33D-4865-92C2-28A95CEEAC65}" type="pres">
      <dgm:prSet presAssocID="{3FD5739B-DA9C-4952-8044-477005862AD6}" presName="spaceRect" presStyleCnt="0"/>
      <dgm:spPr/>
    </dgm:pt>
    <dgm:pt modelId="{014485DE-A841-483F-A0FD-DEDB24FB27BA}" type="pres">
      <dgm:prSet presAssocID="{3FD5739B-DA9C-4952-8044-477005862AD6}" presName="textRect" presStyleLbl="revTx" presStyleIdx="0" presStyleCnt="5">
        <dgm:presLayoutVars>
          <dgm:chMax val="1"/>
          <dgm:chPref val="1"/>
        </dgm:presLayoutVars>
      </dgm:prSet>
      <dgm:spPr/>
    </dgm:pt>
    <dgm:pt modelId="{278F99AD-0ACE-48C8-8A8B-CC354F796BE2}" type="pres">
      <dgm:prSet presAssocID="{F078F84A-93C8-4EC4-ACE3-F3029E8A1D50}" presName="sibTrans" presStyleCnt="0"/>
      <dgm:spPr/>
    </dgm:pt>
    <dgm:pt modelId="{58F60D42-B9E0-4A65-A664-546190C97C2F}" type="pres">
      <dgm:prSet presAssocID="{C3D1E1E6-A95D-449E-9A41-2F0293722423}" presName="compNode" presStyleCnt="0"/>
      <dgm:spPr/>
    </dgm:pt>
    <dgm:pt modelId="{5B0D31DC-8389-4441-BB6C-9CCC008FF045}" type="pres">
      <dgm:prSet presAssocID="{C3D1E1E6-A95D-449E-9A41-2F0293722423}" presName="iconRect" presStyleLbl="node1" presStyleIdx="1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35EE649E-E7B0-4678-AFF6-B23D1A0E572B}" type="pres">
      <dgm:prSet presAssocID="{C3D1E1E6-A95D-449E-9A41-2F0293722423}" presName="spaceRect" presStyleCnt="0"/>
      <dgm:spPr/>
    </dgm:pt>
    <dgm:pt modelId="{2A2797B8-BC89-475B-865E-FC2B0AA8FE11}" type="pres">
      <dgm:prSet presAssocID="{C3D1E1E6-A95D-449E-9A41-2F0293722423}" presName="textRect" presStyleLbl="revTx" presStyleIdx="1" presStyleCnt="5">
        <dgm:presLayoutVars>
          <dgm:chMax val="1"/>
          <dgm:chPref val="1"/>
        </dgm:presLayoutVars>
      </dgm:prSet>
      <dgm:spPr/>
    </dgm:pt>
    <dgm:pt modelId="{4618F3F9-BAEF-43EC-86C5-AB2E5C418D87}" type="pres">
      <dgm:prSet presAssocID="{6AB46EE5-752E-4ED5-B9C6-89213A79B4C7}" presName="sibTrans" presStyleCnt="0"/>
      <dgm:spPr/>
    </dgm:pt>
    <dgm:pt modelId="{28B6454F-2C60-417C-8BB5-8505657C0880}" type="pres">
      <dgm:prSet presAssocID="{7756FE03-3ED2-4E7C-8C69-C29CB6CD2B46}" presName="compNode" presStyleCnt="0"/>
      <dgm:spPr/>
    </dgm:pt>
    <dgm:pt modelId="{5C771FBB-5739-4AE8-9140-38146A3C6B29}" type="pres">
      <dgm:prSet presAssocID="{7756FE03-3ED2-4E7C-8C69-C29CB6CD2B46}" presName="iconRect" presStyleLbl="node1" presStyleIdx="2" presStyleCnt="5" custScaleX="138412" custScaleY="13374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4CF94EFB-E603-466D-855C-A322D3C52249}" type="pres">
      <dgm:prSet presAssocID="{7756FE03-3ED2-4E7C-8C69-C29CB6CD2B46}" presName="spaceRect" presStyleCnt="0"/>
      <dgm:spPr/>
    </dgm:pt>
    <dgm:pt modelId="{F3908B54-7059-4FBB-94F7-55AE44A87929}" type="pres">
      <dgm:prSet presAssocID="{7756FE03-3ED2-4E7C-8C69-C29CB6CD2B46}" presName="textRect" presStyleLbl="revTx" presStyleIdx="2" presStyleCnt="5">
        <dgm:presLayoutVars>
          <dgm:chMax val="1"/>
          <dgm:chPref val="1"/>
        </dgm:presLayoutVars>
      </dgm:prSet>
      <dgm:spPr/>
    </dgm:pt>
    <dgm:pt modelId="{C612A14F-A17B-4F6A-BF93-C57B4D8E9CD1}" type="pres">
      <dgm:prSet presAssocID="{96ED5627-FF2B-4CD1-BB79-1A691C89CEB9}" presName="sibTrans" presStyleCnt="0"/>
      <dgm:spPr/>
    </dgm:pt>
    <dgm:pt modelId="{E850BAB0-9B1F-45F7-8B43-6E76A58E63C1}" type="pres">
      <dgm:prSet presAssocID="{DCD47391-14EA-4BB4-BB74-E0A5B7EAF001}" presName="compNode" presStyleCnt="0"/>
      <dgm:spPr/>
    </dgm:pt>
    <dgm:pt modelId="{2B9A2B9F-15C6-43CD-B410-1B8D75E47F92}" type="pres">
      <dgm:prSet presAssocID="{DCD47391-14EA-4BB4-BB74-E0A5B7EAF001}" presName="iconRect" presStyleLbl="node1" presStyleIdx="3" presStyleCnt="5" custScaleX="127248" custScaleY="13374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Corona"/>
        </a:ext>
      </dgm:extLst>
    </dgm:pt>
    <dgm:pt modelId="{8AF5AF3F-6A85-4BF4-81CC-AB781FFD9052}" type="pres">
      <dgm:prSet presAssocID="{DCD47391-14EA-4BB4-BB74-E0A5B7EAF001}" presName="spaceRect" presStyleCnt="0"/>
      <dgm:spPr/>
    </dgm:pt>
    <dgm:pt modelId="{CED6D95F-A578-426A-9BE5-E60E9E8A3B44}" type="pres">
      <dgm:prSet presAssocID="{DCD47391-14EA-4BB4-BB74-E0A5B7EAF001}" presName="textRect" presStyleLbl="revTx" presStyleIdx="3" presStyleCnt="5">
        <dgm:presLayoutVars>
          <dgm:chMax val="1"/>
          <dgm:chPref val="1"/>
        </dgm:presLayoutVars>
      </dgm:prSet>
      <dgm:spPr/>
    </dgm:pt>
    <dgm:pt modelId="{F8A2B54D-46FB-4985-8B91-F98C3153BFD0}" type="pres">
      <dgm:prSet presAssocID="{8E1150FA-DB7E-4582-8D58-D06A8C57DEF1}" presName="sibTrans" presStyleCnt="0"/>
      <dgm:spPr/>
    </dgm:pt>
    <dgm:pt modelId="{CBE2C126-C34E-4D1E-8744-DD9BC33FDFD4}" type="pres">
      <dgm:prSet presAssocID="{E4094373-1E16-4FCA-8278-F2556FA97644}" presName="compNode" presStyleCnt="0"/>
      <dgm:spPr/>
    </dgm:pt>
    <dgm:pt modelId="{5359E5A3-B03D-4C3A-BC45-340EF8EA917F}" type="pres">
      <dgm:prSet presAssocID="{E4094373-1E16-4FCA-8278-F2556FA97644}" presName="iconRect" presStyleLbl="node1" presStyleIdx="4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48EBAD4-9BE6-455F-A2D4-2B24B230209B}" type="pres">
      <dgm:prSet presAssocID="{E4094373-1E16-4FCA-8278-F2556FA97644}" presName="spaceRect" presStyleCnt="0"/>
      <dgm:spPr/>
    </dgm:pt>
    <dgm:pt modelId="{294CABB3-C606-47A1-8F61-E60C42C70B40}" type="pres">
      <dgm:prSet presAssocID="{E4094373-1E16-4FCA-8278-F2556FA9764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E0D8717-F2B2-4E01-AF63-56668C2A3346}" type="presOf" srcId="{3FD5739B-DA9C-4952-8044-477005862AD6}" destId="{014485DE-A841-483F-A0FD-DEDB24FB27BA}" srcOrd="0" destOrd="0" presId="urn:microsoft.com/office/officeart/2018/2/layout/IconLabelList"/>
    <dgm:cxn modelId="{DE72B45F-41D9-44D3-B0E2-445135409F46}" srcId="{09EBEEBC-1E8B-4BA0-A21F-054A64952073}" destId="{3FD5739B-DA9C-4952-8044-477005862AD6}" srcOrd="0" destOrd="0" parTransId="{E4D5D9C2-2789-4734-9EBC-E0F1DA196F81}" sibTransId="{F078F84A-93C8-4EC4-ACE3-F3029E8A1D50}"/>
    <dgm:cxn modelId="{72296E65-39BB-419B-B3AA-BCC220BD8CF8}" srcId="{09EBEEBC-1E8B-4BA0-A21F-054A64952073}" destId="{DCD47391-14EA-4BB4-BB74-E0A5B7EAF001}" srcOrd="3" destOrd="0" parTransId="{4771B06E-0215-4ACC-98A1-E9EEC3CEF5A6}" sibTransId="{8E1150FA-DB7E-4582-8D58-D06A8C57DEF1}"/>
    <dgm:cxn modelId="{58344D75-51D8-4ECA-A84F-4F2D4FD17E51}" type="presOf" srcId="{C3D1E1E6-A95D-449E-9A41-2F0293722423}" destId="{2A2797B8-BC89-475B-865E-FC2B0AA8FE11}" srcOrd="0" destOrd="0" presId="urn:microsoft.com/office/officeart/2018/2/layout/IconLabelList"/>
    <dgm:cxn modelId="{83908375-0D12-447D-9934-CCC0E3DFB821}" srcId="{09EBEEBC-1E8B-4BA0-A21F-054A64952073}" destId="{C3D1E1E6-A95D-449E-9A41-2F0293722423}" srcOrd="1" destOrd="0" parTransId="{A6B1FBC1-053D-4C4B-81AB-545C7F163B16}" sibTransId="{6AB46EE5-752E-4ED5-B9C6-89213A79B4C7}"/>
    <dgm:cxn modelId="{E2F80856-068E-4715-87FC-F0753DB6026E}" type="presOf" srcId="{09EBEEBC-1E8B-4BA0-A21F-054A64952073}" destId="{84547559-B5E4-4E22-BB9C-C57A459C8438}" srcOrd="0" destOrd="0" presId="urn:microsoft.com/office/officeart/2018/2/layout/IconLabelList"/>
    <dgm:cxn modelId="{CBDE368E-8A7B-48B2-9B9B-4F50D4457216}" srcId="{09EBEEBC-1E8B-4BA0-A21F-054A64952073}" destId="{E4094373-1E16-4FCA-8278-F2556FA97644}" srcOrd="4" destOrd="0" parTransId="{F18DFBED-3134-4124-908B-DCAD1BCE0301}" sibTransId="{1A1E88ED-9749-428E-AB27-F80D6A28D01E}"/>
    <dgm:cxn modelId="{FFA27499-6E40-439C-808A-FD4F7E1B3E58}" type="presOf" srcId="{E4094373-1E16-4FCA-8278-F2556FA97644}" destId="{294CABB3-C606-47A1-8F61-E60C42C70B40}" srcOrd="0" destOrd="0" presId="urn:microsoft.com/office/officeart/2018/2/layout/IconLabelList"/>
    <dgm:cxn modelId="{2F0FD39F-4484-4D72-B28C-77D160BDD8E9}" srcId="{09EBEEBC-1E8B-4BA0-A21F-054A64952073}" destId="{7756FE03-3ED2-4E7C-8C69-C29CB6CD2B46}" srcOrd="2" destOrd="0" parTransId="{244EC0FD-E66C-4F7D-B791-6831562F7219}" sibTransId="{96ED5627-FF2B-4CD1-BB79-1A691C89CEB9}"/>
    <dgm:cxn modelId="{CD37D6A4-4F10-44DF-8F15-DB2271DF9FD7}" type="presOf" srcId="{DCD47391-14EA-4BB4-BB74-E0A5B7EAF001}" destId="{CED6D95F-A578-426A-9BE5-E60E9E8A3B44}" srcOrd="0" destOrd="0" presId="urn:microsoft.com/office/officeart/2018/2/layout/IconLabelList"/>
    <dgm:cxn modelId="{921757C0-0F0F-4773-A001-8DE8553974F6}" type="presOf" srcId="{7756FE03-3ED2-4E7C-8C69-C29CB6CD2B46}" destId="{F3908B54-7059-4FBB-94F7-55AE44A87929}" srcOrd="0" destOrd="0" presId="urn:microsoft.com/office/officeart/2018/2/layout/IconLabelList"/>
    <dgm:cxn modelId="{6A52BF54-3255-4E88-A5A8-FAB12006A5D1}" type="presParOf" srcId="{84547559-B5E4-4E22-BB9C-C57A459C8438}" destId="{5B88043B-3D2F-4E75-B381-B8C48BB79334}" srcOrd="0" destOrd="0" presId="urn:microsoft.com/office/officeart/2018/2/layout/IconLabelList"/>
    <dgm:cxn modelId="{5E442877-06D9-4E3D-A327-E1A13C25E327}" type="presParOf" srcId="{5B88043B-3D2F-4E75-B381-B8C48BB79334}" destId="{452BBF83-3FB5-47EA-B18B-EF30939A96E5}" srcOrd="0" destOrd="0" presId="urn:microsoft.com/office/officeart/2018/2/layout/IconLabelList"/>
    <dgm:cxn modelId="{C2CECEF4-3BE1-4FE7-9F96-21A91C31CB51}" type="presParOf" srcId="{5B88043B-3D2F-4E75-B381-B8C48BB79334}" destId="{02DA44A9-D33D-4865-92C2-28A95CEEAC65}" srcOrd="1" destOrd="0" presId="urn:microsoft.com/office/officeart/2018/2/layout/IconLabelList"/>
    <dgm:cxn modelId="{0F63FDB0-5A0D-4F3C-92C7-E48FB9C42456}" type="presParOf" srcId="{5B88043B-3D2F-4E75-B381-B8C48BB79334}" destId="{014485DE-A841-483F-A0FD-DEDB24FB27BA}" srcOrd="2" destOrd="0" presId="urn:microsoft.com/office/officeart/2018/2/layout/IconLabelList"/>
    <dgm:cxn modelId="{1540E461-2277-4825-A29E-75F61265D045}" type="presParOf" srcId="{84547559-B5E4-4E22-BB9C-C57A459C8438}" destId="{278F99AD-0ACE-48C8-8A8B-CC354F796BE2}" srcOrd="1" destOrd="0" presId="urn:microsoft.com/office/officeart/2018/2/layout/IconLabelList"/>
    <dgm:cxn modelId="{C950D725-CD84-4AFA-8171-AFC16E9FFBA2}" type="presParOf" srcId="{84547559-B5E4-4E22-BB9C-C57A459C8438}" destId="{58F60D42-B9E0-4A65-A664-546190C97C2F}" srcOrd="2" destOrd="0" presId="urn:microsoft.com/office/officeart/2018/2/layout/IconLabelList"/>
    <dgm:cxn modelId="{1C4E0251-A234-40E5-A7F2-6EAC60F033FB}" type="presParOf" srcId="{58F60D42-B9E0-4A65-A664-546190C97C2F}" destId="{5B0D31DC-8389-4441-BB6C-9CCC008FF045}" srcOrd="0" destOrd="0" presId="urn:microsoft.com/office/officeart/2018/2/layout/IconLabelList"/>
    <dgm:cxn modelId="{C3BF6AE3-AE83-46E4-9CFE-FF38FE2FD596}" type="presParOf" srcId="{58F60D42-B9E0-4A65-A664-546190C97C2F}" destId="{35EE649E-E7B0-4678-AFF6-B23D1A0E572B}" srcOrd="1" destOrd="0" presId="urn:microsoft.com/office/officeart/2018/2/layout/IconLabelList"/>
    <dgm:cxn modelId="{6D8F7226-E289-4A65-A3F2-FE712BB2CA78}" type="presParOf" srcId="{58F60D42-B9E0-4A65-A664-546190C97C2F}" destId="{2A2797B8-BC89-475B-865E-FC2B0AA8FE11}" srcOrd="2" destOrd="0" presId="urn:microsoft.com/office/officeart/2018/2/layout/IconLabelList"/>
    <dgm:cxn modelId="{8626E7DB-5BE6-446F-95C0-E494BCBA807D}" type="presParOf" srcId="{84547559-B5E4-4E22-BB9C-C57A459C8438}" destId="{4618F3F9-BAEF-43EC-86C5-AB2E5C418D87}" srcOrd="3" destOrd="0" presId="urn:microsoft.com/office/officeart/2018/2/layout/IconLabelList"/>
    <dgm:cxn modelId="{F7AEA4F3-2336-4CCF-839A-C52A439B5185}" type="presParOf" srcId="{84547559-B5E4-4E22-BB9C-C57A459C8438}" destId="{28B6454F-2C60-417C-8BB5-8505657C0880}" srcOrd="4" destOrd="0" presId="urn:microsoft.com/office/officeart/2018/2/layout/IconLabelList"/>
    <dgm:cxn modelId="{2E9E6573-0E79-45B5-8825-B46ED8FF5161}" type="presParOf" srcId="{28B6454F-2C60-417C-8BB5-8505657C0880}" destId="{5C771FBB-5739-4AE8-9140-38146A3C6B29}" srcOrd="0" destOrd="0" presId="urn:microsoft.com/office/officeart/2018/2/layout/IconLabelList"/>
    <dgm:cxn modelId="{4E83AAD6-2FE4-4E7C-AE2B-446EBDFCDA17}" type="presParOf" srcId="{28B6454F-2C60-417C-8BB5-8505657C0880}" destId="{4CF94EFB-E603-466D-855C-A322D3C52249}" srcOrd="1" destOrd="0" presId="urn:microsoft.com/office/officeart/2018/2/layout/IconLabelList"/>
    <dgm:cxn modelId="{630A9CBA-18A6-4BF5-9161-222AC07C8238}" type="presParOf" srcId="{28B6454F-2C60-417C-8BB5-8505657C0880}" destId="{F3908B54-7059-4FBB-94F7-55AE44A87929}" srcOrd="2" destOrd="0" presId="urn:microsoft.com/office/officeart/2018/2/layout/IconLabelList"/>
    <dgm:cxn modelId="{6C0A3F47-63DB-497D-B7BB-244D1C0FD0C3}" type="presParOf" srcId="{84547559-B5E4-4E22-BB9C-C57A459C8438}" destId="{C612A14F-A17B-4F6A-BF93-C57B4D8E9CD1}" srcOrd="5" destOrd="0" presId="urn:microsoft.com/office/officeart/2018/2/layout/IconLabelList"/>
    <dgm:cxn modelId="{1B4B6E04-4031-49C4-AD8D-7FA75612AD74}" type="presParOf" srcId="{84547559-B5E4-4E22-BB9C-C57A459C8438}" destId="{E850BAB0-9B1F-45F7-8B43-6E76A58E63C1}" srcOrd="6" destOrd="0" presId="urn:microsoft.com/office/officeart/2018/2/layout/IconLabelList"/>
    <dgm:cxn modelId="{15A740D6-2210-439D-B7AE-3E9A69B817D6}" type="presParOf" srcId="{E850BAB0-9B1F-45F7-8B43-6E76A58E63C1}" destId="{2B9A2B9F-15C6-43CD-B410-1B8D75E47F92}" srcOrd="0" destOrd="0" presId="urn:microsoft.com/office/officeart/2018/2/layout/IconLabelList"/>
    <dgm:cxn modelId="{A3B674D3-D26F-4FCF-9E85-D4CEBEA1470D}" type="presParOf" srcId="{E850BAB0-9B1F-45F7-8B43-6E76A58E63C1}" destId="{8AF5AF3F-6A85-4BF4-81CC-AB781FFD9052}" srcOrd="1" destOrd="0" presId="urn:microsoft.com/office/officeart/2018/2/layout/IconLabelList"/>
    <dgm:cxn modelId="{FB4FBBD0-CC33-4000-A2FA-CB01BEDDD609}" type="presParOf" srcId="{E850BAB0-9B1F-45F7-8B43-6E76A58E63C1}" destId="{CED6D95F-A578-426A-9BE5-E60E9E8A3B44}" srcOrd="2" destOrd="0" presId="urn:microsoft.com/office/officeart/2018/2/layout/IconLabelList"/>
    <dgm:cxn modelId="{DB8AABA6-0E75-4618-B9E2-8914B15EF605}" type="presParOf" srcId="{84547559-B5E4-4E22-BB9C-C57A459C8438}" destId="{F8A2B54D-46FB-4985-8B91-F98C3153BFD0}" srcOrd="7" destOrd="0" presId="urn:microsoft.com/office/officeart/2018/2/layout/IconLabelList"/>
    <dgm:cxn modelId="{0A63C344-A9D9-4E0D-AC20-A5D19CE9D793}" type="presParOf" srcId="{84547559-B5E4-4E22-BB9C-C57A459C8438}" destId="{CBE2C126-C34E-4D1E-8744-DD9BC33FDFD4}" srcOrd="8" destOrd="0" presId="urn:microsoft.com/office/officeart/2018/2/layout/IconLabelList"/>
    <dgm:cxn modelId="{9BC2A638-EF30-4C3E-B2CF-772A4B0D55A5}" type="presParOf" srcId="{CBE2C126-C34E-4D1E-8744-DD9BC33FDFD4}" destId="{5359E5A3-B03D-4C3A-BC45-340EF8EA917F}" srcOrd="0" destOrd="0" presId="urn:microsoft.com/office/officeart/2018/2/layout/IconLabelList"/>
    <dgm:cxn modelId="{F8C39DBF-4238-4743-AA0C-3D5C81B7A69F}" type="presParOf" srcId="{CBE2C126-C34E-4D1E-8744-DD9BC33FDFD4}" destId="{C48EBAD4-9BE6-455F-A2D4-2B24B230209B}" srcOrd="1" destOrd="0" presId="urn:microsoft.com/office/officeart/2018/2/layout/IconLabelList"/>
    <dgm:cxn modelId="{02F86821-D40D-4DB0-B291-4C6DF7EF0B29}" type="presParOf" srcId="{CBE2C126-C34E-4D1E-8744-DD9BC33FDFD4}" destId="{294CABB3-C606-47A1-8F61-E60C42C70B40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BBF83-3FB5-47EA-B18B-EF30939A96E5}">
      <dsp:nvSpPr>
        <dsp:cNvPr id="0" name=""/>
        <dsp:cNvSpPr/>
      </dsp:nvSpPr>
      <dsp:spPr>
        <a:xfrm>
          <a:off x="414432" y="1058047"/>
          <a:ext cx="676318" cy="67631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485DE-A841-483F-A0FD-DEDB24FB27BA}">
      <dsp:nvSpPr>
        <dsp:cNvPr id="0" name=""/>
        <dsp:cNvSpPr/>
      </dsp:nvSpPr>
      <dsp:spPr>
        <a:xfrm>
          <a:off x="1126" y="2187901"/>
          <a:ext cx="1502929" cy="189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200" kern="1200" dirty="0"/>
            <a:t>Per la </a:t>
          </a:r>
          <a:r>
            <a:rPr lang="it-CH" sz="1200" b="1" kern="1200" dirty="0"/>
            <a:t>matematica</a:t>
          </a:r>
          <a:r>
            <a:rPr lang="it-IT" sz="1200" u="sng" kern="1200" dirty="0"/>
            <a:t> </a:t>
          </a:r>
          <a:r>
            <a:rPr lang="it-IT" sz="12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Corrado Guidi</a:t>
          </a:r>
          <a:r>
            <a:rPr lang="it-IT" sz="1200" u="sng" kern="1200" dirty="0"/>
            <a:t> (didatta della matematica del DFA-ASP-SUPSI) </a:t>
          </a:r>
          <a:r>
            <a:rPr lang="fr-CH" sz="1200" u="sng" kern="1200" dirty="0" err="1"/>
            <a:t>lavora</a:t>
          </a:r>
          <a:r>
            <a:rPr lang="it-IT" sz="1200" kern="1200" dirty="0"/>
            <a:t> col gruppo dei docenti di matematica di sede. </a:t>
          </a:r>
          <a:endParaRPr lang="en-US" sz="1200" kern="1200" dirty="0"/>
        </a:p>
      </dsp:txBody>
      <dsp:txXfrm>
        <a:off x="1126" y="2187901"/>
        <a:ext cx="1502929" cy="1893339"/>
      </dsp:txXfrm>
    </dsp:sp>
    <dsp:sp modelId="{5B0D31DC-8389-4441-BB6C-9CCC008FF045}">
      <dsp:nvSpPr>
        <dsp:cNvPr id="0" name=""/>
        <dsp:cNvSpPr/>
      </dsp:nvSpPr>
      <dsp:spPr>
        <a:xfrm>
          <a:off x="2180374" y="1058047"/>
          <a:ext cx="676318" cy="67631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797B8-BC89-475B-865E-FC2B0AA8FE11}">
      <dsp:nvSpPr>
        <dsp:cNvPr id="0" name=""/>
        <dsp:cNvSpPr/>
      </dsp:nvSpPr>
      <dsp:spPr>
        <a:xfrm>
          <a:off x="1767068" y="2187901"/>
          <a:ext cx="1502929" cy="189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i="1" kern="1200" dirty="0"/>
            <a:t>Esperta disciplinare Vittoria Fontana Bollini.</a:t>
          </a:r>
          <a:endParaRPr lang="en-US" sz="1100" kern="1200" dirty="0"/>
        </a:p>
      </dsp:txBody>
      <dsp:txXfrm>
        <a:off x="1767068" y="2187901"/>
        <a:ext cx="1502929" cy="1893339"/>
      </dsp:txXfrm>
    </dsp:sp>
    <dsp:sp modelId="{5C771FBB-5739-4AE8-9140-38146A3C6B29}">
      <dsp:nvSpPr>
        <dsp:cNvPr id="0" name=""/>
        <dsp:cNvSpPr/>
      </dsp:nvSpPr>
      <dsp:spPr>
        <a:xfrm>
          <a:off x="3816423" y="1000990"/>
          <a:ext cx="936105" cy="904548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08B54-7059-4FBB-94F7-55AE44A87929}">
      <dsp:nvSpPr>
        <dsp:cNvPr id="0" name=""/>
        <dsp:cNvSpPr/>
      </dsp:nvSpPr>
      <dsp:spPr>
        <a:xfrm>
          <a:off x="3533011" y="2244958"/>
          <a:ext cx="1502929" cy="189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200" kern="1200" dirty="0"/>
            <a:t>Per il </a:t>
          </a:r>
          <a:r>
            <a:rPr lang="it-CH" sz="1200" b="1" kern="1200" dirty="0"/>
            <a:t>tedesco</a:t>
          </a:r>
          <a:r>
            <a:rPr lang="it-CH" sz="1200" u="sng" kern="1200" dirty="0"/>
            <a:t> </a:t>
          </a:r>
          <a:r>
            <a:rPr lang="it-CH" sz="12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Simone </a:t>
          </a:r>
          <a:r>
            <a:rPr lang="it-CH" sz="1200" b="1" u="sng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Schläpfer</a:t>
          </a:r>
          <a:r>
            <a:rPr lang="it-CH" sz="12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Marisa Rossi</a:t>
          </a:r>
          <a:r>
            <a:rPr lang="it-CH" sz="1200" u="sng" kern="1200" dirty="0"/>
            <a:t>, (didatte del tedesco al DFA-ASP-SUPSI) e </a:t>
          </a:r>
          <a:r>
            <a:rPr lang="it-CH" sz="1200" b="1" u="sng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Lorenza Rusconi </a:t>
          </a:r>
          <a:r>
            <a:rPr lang="it-CH" sz="1200" u="sng" kern="1200" dirty="0"/>
            <a:t>(ricercatrice Scienze dell’educazione SUPSI),</a:t>
          </a:r>
          <a:r>
            <a:rPr lang="it-CH" sz="1200" kern="1200" dirty="0"/>
            <a:t> lavorano con le docenti di sede.</a:t>
          </a:r>
        </a:p>
      </dsp:txBody>
      <dsp:txXfrm>
        <a:off x="3533011" y="2244958"/>
        <a:ext cx="1502929" cy="1893339"/>
      </dsp:txXfrm>
    </dsp:sp>
    <dsp:sp modelId="{2B9A2B9F-15C6-43CD-B410-1B8D75E47F92}">
      <dsp:nvSpPr>
        <dsp:cNvPr id="0" name=""/>
        <dsp:cNvSpPr/>
      </dsp:nvSpPr>
      <dsp:spPr>
        <a:xfrm>
          <a:off x="5620117" y="1000990"/>
          <a:ext cx="860601" cy="904548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6D95F-A578-426A-9BE5-E60E9E8A3B44}">
      <dsp:nvSpPr>
        <dsp:cNvPr id="0" name=""/>
        <dsp:cNvSpPr/>
      </dsp:nvSpPr>
      <dsp:spPr>
        <a:xfrm>
          <a:off x="5298953" y="2244958"/>
          <a:ext cx="1502929" cy="189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100" i="1" kern="1200" dirty="0"/>
            <a:t>Esperta disciplinare </a:t>
          </a:r>
          <a:r>
            <a:rPr lang="it-CH" sz="1100" b="0" i="1" kern="1200" dirty="0"/>
            <a:t>Petra </a:t>
          </a:r>
          <a:r>
            <a:rPr lang="it-CH" sz="1100" b="0" i="1" kern="1200" dirty="0" err="1"/>
            <a:t>Pfeifhofer</a:t>
          </a:r>
          <a:r>
            <a:rPr lang="it-CH" sz="1100" b="0" i="1" kern="1200" dirty="0"/>
            <a:t> </a:t>
          </a:r>
          <a:r>
            <a:rPr lang="it-CH" sz="1100" b="0" i="1" kern="1200" dirty="0" err="1"/>
            <a:t>Reske</a:t>
          </a:r>
          <a:r>
            <a:rPr lang="it-CH" sz="1100" b="0" i="1" kern="1200" dirty="0"/>
            <a:t>.</a:t>
          </a:r>
          <a:endParaRPr lang="en-US" sz="1100" kern="1200" dirty="0"/>
        </a:p>
      </dsp:txBody>
      <dsp:txXfrm>
        <a:off x="5298953" y="2244958"/>
        <a:ext cx="1502929" cy="1893339"/>
      </dsp:txXfrm>
    </dsp:sp>
    <dsp:sp modelId="{5359E5A3-B03D-4C3A-BC45-340EF8EA917F}">
      <dsp:nvSpPr>
        <dsp:cNvPr id="0" name=""/>
        <dsp:cNvSpPr/>
      </dsp:nvSpPr>
      <dsp:spPr>
        <a:xfrm>
          <a:off x="7478201" y="1058047"/>
          <a:ext cx="676318" cy="67631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CABB3-C606-47A1-8F61-E60C42C70B40}">
      <dsp:nvSpPr>
        <dsp:cNvPr id="0" name=""/>
        <dsp:cNvSpPr/>
      </dsp:nvSpPr>
      <dsp:spPr>
        <a:xfrm>
          <a:off x="7064895" y="2187901"/>
          <a:ext cx="1502929" cy="189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1200" kern="1200" dirty="0"/>
            <a:t>In tutte le sei scuole medie che partecipano alla sperimentazione </a:t>
          </a:r>
          <a:r>
            <a:rPr lang="it-CH" sz="12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l’Alta Scuola Pedagogica di Coira</a:t>
          </a:r>
          <a:r>
            <a:rPr lang="it-CH" sz="1200" kern="1200" dirty="0"/>
            <a:t> verifica gli apprendimenti e le emozioni, in modo da garantire che nessuna scuola perda di efficacia nell’insegnamento della materia e per capire come viene vissuto il cambiamento. </a:t>
          </a:r>
          <a:endParaRPr lang="en-US" sz="1200" kern="1200" dirty="0"/>
        </a:p>
      </dsp:txBody>
      <dsp:txXfrm>
        <a:off x="7064895" y="2187901"/>
        <a:ext cx="1502929" cy="1893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/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969318" cy="27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7108" y="1"/>
            <a:ext cx="2893101" cy="274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75" y="763588"/>
            <a:ext cx="49720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614" y="4725156"/>
            <a:ext cx="4950981" cy="12241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CH" noProof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9629729"/>
            <a:ext cx="2969318" cy="274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7108" y="9629729"/>
            <a:ext cx="2893101" cy="274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2327C452-96E4-4333-8ED4-7FE45CBE951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06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0468" indent="-280949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23798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73317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22836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72355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21874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71393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20912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774D74D7-9F38-4CB2-97BB-C6D61C410516}" type="slidenum">
              <a:rPr lang="en-GB" altLang="it-CH" smtClean="0">
                <a:latin typeface="Arial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6</a:t>
            </a:fld>
            <a:endParaRPr lang="en-GB" altLang="it-CH">
              <a:latin typeface="Arial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89017" y="743552"/>
            <a:ext cx="4821236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04" tIns="44952" rIns="89904" bIns="44952" anchor="ctr"/>
          <a:lstStyle>
            <a:lvl1pPr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it-CH" altLang="it-CH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1" y="4713892"/>
            <a:ext cx="5437188" cy="44676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 altLang="it-CH"/>
          </a:p>
        </p:txBody>
      </p:sp>
    </p:spTree>
    <p:extLst>
      <p:ext uri="{BB962C8B-B14F-4D97-AF65-F5344CB8AC3E}">
        <p14:creationId xmlns:p14="http://schemas.microsoft.com/office/powerpoint/2010/main" val="233295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0468" indent="-280949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23798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73317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22836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72355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21874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71393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20912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774D74D7-9F38-4CB2-97BB-C6D61C410516}" type="slidenum">
              <a:rPr lang="en-GB" altLang="it-CH" smtClean="0">
                <a:latin typeface="Arial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7</a:t>
            </a:fld>
            <a:endParaRPr lang="en-GB" altLang="it-CH">
              <a:latin typeface="Arial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89017" y="743552"/>
            <a:ext cx="4821236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04" tIns="44952" rIns="89904" bIns="44952" anchor="ctr"/>
          <a:lstStyle>
            <a:lvl1pPr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it-CH" altLang="it-CH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1" y="4713892"/>
            <a:ext cx="5437188" cy="44676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 altLang="it-CH"/>
          </a:p>
        </p:txBody>
      </p:sp>
    </p:spTree>
    <p:extLst>
      <p:ext uri="{BB962C8B-B14F-4D97-AF65-F5344CB8AC3E}">
        <p14:creationId xmlns:p14="http://schemas.microsoft.com/office/powerpoint/2010/main" val="176583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30468" indent="-280949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23798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573317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22836" indent="-224760" eaLnBrk="0" hangingPunct="0">
              <a:spcBef>
                <a:spcPct val="30000"/>
              </a:spcBef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72355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21874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71393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20912" indent="-224760" defTabSz="44171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0154" algn="l"/>
                <a:tab pos="881869" algn="l"/>
                <a:tab pos="1323584" algn="l"/>
                <a:tab pos="1765299" algn="l"/>
                <a:tab pos="2207014" algn="l"/>
                <a:tab pos="2648729" algn="l"/>
                <a:tab pos="3090443" algn="l"/>
                <a:tab pos="3532159" algn="l"/>
                <a:tab pos="3973873" algn="l"/>
                <a:tab pos="4415589" algn="l"/>
                <a:tab pos="4857303" algn="l"/>
                <a:tab pos="5299018" algn="l"/>
                <a:tab pos="5740733" algn="l"/>
                <a:tab pos="6182448" algn="l"/>
                <a:tab pos="6624163" algn="l"/>
                <a:tab pos="7065878" algn="l"/>
                <a:tab pos="7507592" algn="l"/>
                <a:tab pos="7949308" algn="l"/>
                <a:tab pos="8391022" algn="l"/>
                <a:tab pos="88327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774D74D7-9F38-4CB2-97BB-C6D61C410516}" type="slidenum">
              <a:rPr lang="en-GB" altLang="it-CH" smtClean="0">
                <a:latin typeface="Arial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8</a:t>
            </a:fld>
            <a:endParaRPr lang="en-GB" altLang="it-CH">
              <a:latin typeface="Arial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89017" y="743552"/>
            <a:ext cx="4821236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04" tIns="44952" rIns="89904" bIns="44952" anchor="ctr"/>
          <a:lstStyle>
            <a:lvl1pPr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it-CH" altLang="it-CH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1" y="4713892"/>
            <a:ext cx="5437188" cy="44676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CH" altLang="it-CH"/>
          </a:p>
        </p:txBody>
      </p:sp>
    </p:spTree>
    <p:extLst>
      <p:ext uri="{BB962C8B-B14F-4D97-AF65-F5344CB8AC3E}">
        <p14:creationId xmlns:p14="http://schemas.microsoft.com/office/powerpoint/2010/main" val="157587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Materie obbligatorie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327C452-96E4-4333-8ED4-7FE45CBE951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01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E703CD-628A-15A4-08D0-1A0A091EB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01F150-56BD-234C-2F36-C40FDFE69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7A5EE6-3D62-E3D4-9A4C-7294EB6F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95F0CA-D083-FEB6-AB58-E90F850D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7926B1-0F4C-A2D3-7A19-05ABF096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FE186-583D-455C-BB40-E3AA37984A30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038366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4E5FC5-83AF-25B7-9BC6-A5BF1F73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2578B8-8AA7-EA41-C2A7-36B4EDAB8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6DE0A6-F5F2-6895-DD29-546BB48C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D79786-F97F-F968-5A48-A62DE873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536E28-A6F8-B867-32D1-0CC48BB3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F8E0F-7E15-4F03-BF98-9624A63FE4A7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0791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4FF34A2-BA2E-1ACD-3CB1-AB9048A31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6D1FDE-98B9-5DFF-46CF-B6611B3E8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CE97E4-C4FC-1D8F-34DE-C4EE4A65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07670C-637B-8D3B-2670-7FE43E746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6974CD-848F-82C1-AFC4-1EF230D1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1507C-612C-4E9E-B6C5-CC656621952D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66224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6613" y="3937000"/>
            <a:ext cx="4037012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54C52-7E12-4157-A2CA-1B1E809086D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439275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3A1345-A99E-7ACF-EE01-94E324CB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856773-FEAA-F5A5-7BF0-9A34396D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3EF7EE-22DE-5FE8-D4B6-7E2BD48A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B78AD-B18B-257D-425F-83298405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E361BA-90D4-5C08-8039-ACE1C1A9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928C4-7454-4D63-9A59-3738017A752E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99063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25BF41-82B0-BBB8-5427-12502EDD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E5E5CB-8F68-3E44-C60F-BF53157C2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2458B3-46DA-7739-5EAB-15DF6A0D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D737C2-A6A8-D4F0-4D03-75BBD4BD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561EDE-D460-6506-8EC0-6F61ADA7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06D15-A27A-4949-A90C-64381D5E5FD6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58939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CC18E-60E9-AC6C-6480-DC5D39FE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76D2D0-6582-79F1-626E-CDB8402FF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D9540C-B81A-7001-9B72-8DD7D1868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48C26A-BBE5-37D5-8C19-3F9A5A87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2BDB1B-3292-2F6F-A843-7EE6DAB9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522FD8-9E99-2F99-F98F-7AC0AE24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4F45A-7AF9-4C74-9F2A-028D2861F9A1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06445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07F354-308F-5AD8-B604-6A4638F4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D73E3C-8777-E05B-8384-180E2163B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52D4E2-ED89-CAF3-5559-C0FB3CDC6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FF316A-6106-B322-152C-E48E0C289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98BA97E-D8D1-FB1C-9E2C-F73BC0A11F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342371-8999-F9E2-917F-59133F42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A22762-6DDB-734A-D6D7-3666E4546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E31E59E-F728-817D-CBF8-D988B112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846A5-222E-4C34-906C-E326AFBA1093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66223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D14FFB-C0A3-8DC7-08EF-EFCBF8B0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B11F82-F42D-AB06-BC4D-7993A6C0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89626D-1153-FDB3-8C2A-074AE575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5E31CD-D40C-2DEF-05F9-C5D1341F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D50DC-3FEE-4492-9748-E05DB9192DF3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29428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987749-D84D-5443-6628-E2D1E360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3571DD-969C-413F-F01C-591BDE9D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09C0EA-3E17-B5DF-E391-5AB2EF0A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A7253-DB5F-49E9-AD9D-7FC1128544D8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55094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A0C4E6-9DB8-F437-278F-F4A25A5D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71FB47-250D-DE41-F879-31EB821B0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9F6B98-49E9-717B-690E-0E8925591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18A745-8A30-BF58-BF89-8716D1A6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3731E0-5214-9821-9423-78536C87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F83BC2-895F-91D3-581A-8536905E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4F5C9-C36A-4FA1-9918-514C3DFEFF24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558390"/>
      </p:ext>
    </p:extLst>
  </p:cSld>
  <p:clrMapOvr>
    <a:masterClrMapping/>
  </p:clrMapOvr>
  <p:transition spd="slow">
    <p:wheel spokes="1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707E7C-C6BA-F704-BE19-661CE01B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8A9BDE9-7561-226F-6658-9BF212358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05B7D9-F464-06A0-650E-CDDF5AA3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EB838A5-C110-051F-2C18-23EACFBF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76C64B-2CBD-6C1E-3E57-301FE296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7BF2FB-47C7-7239-B3C4-A82D8408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B923F-493F-4449-80BF-35B62FA8F58C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00801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DD6C86C-8E99-43D4-04A5-73E6A55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F5FF58-80E9-A98F-D68B-6B07402CB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A8F737-B5BC-EF03-3A2F-3A12790B6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3750-824E-4FEA-9018-494C783A37CA}" type="datetimeFigureOut">
              <a:rPr lang="it-CH" smtClean="0"/>
              <a:t>14.10.2024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BB5A64-2AD6-111B-19D7-6DC7C1384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5D894E-7B40-9CDF-8F44-5CDB673A3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199B4-E6F7-44A5-974B-BD6306D9B68D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6530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  <p:sldLayoutId id="2147484888" r:id="rId11"/>
    <p:sldLayoutId id="2147484889" r:id="rId12"/>
  </p:sldLayoutIdLst>
  <p:transition spd="slow">
    <p:wheel spokes="1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s://pixabay.com/it/giustizia-scala-91423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svgsilh.com/pt/image/678970.html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160" y="1268298"/>
            <a:ext cx="818223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b="1" dirty="0" err="1"/>
              <a:t>Scuola</a:t>
            </a:r>
            <a:r>
              <a:rPr lang="en-US" sz="3100" b="1" dirty="0"/>
              <a:t> Media 2 </a:t>
            </a:r>
            <a:r>
              <a:rPr lang="en-US" sz="3100" b="1" dirty="0" err="1"/>
              <a:t>Bellinzona</a:t>
            </a:r>
            <a:br>
              <a:rPr lang="en-US" sz="3100" b="1" dirty="0"/>
            </a:br>
            <a:br>
              <a:rPr lang="en-US" sz="3100" b="1" dirty="0"/>
            </a:b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 TERZE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7560" y="1850683"/>
            <a:ext cx="2468880" cy="18288"/>
          </a:xfrm>
          <a:custGeom>
            <a:avLst/>
            <a:gdLst>
              <a:gd name="connsiteX0" fmla="*/ 0 w 2468880"/>
              <a:gd name="connsiteY0" fmla="*/ 0 h 18288"/>
              <a:gd name="connsiteX1" fmla="*/ 592531 w 2468880"/>
              <a:gd name="connsiteY1" fmla="*/ 0 h 18288"/>
              <a:gd name="connsiteX2" fmla="*/ 1160374 w 2468880"/>
              <a:gd name="connsiteY2" fmla="*/ 0 h 18288"/>
              <a:gd name="connsiteX3" fmla="*/ 1728216 w 2468880"/>
              <a:gd name="connsiteY3" fmla="*/ 0 h 18288"/>
              <a:gd name="connsiteX4" fmla="*/ 2468880 w 2468880"/>
              <a:gd name="connsiteY4" fmla="*/ 0 h 18288"/>
              <a:gd name="connsiteX5" fmla="*/ 2468880 w 2468880"/>
              <a:gd name="connsiteY5" fmla="*/ 18288 h 18288"/>
              <a:gd name="connsiteX6" fmla="*/ 1802282 w 2468880"/>
              <a:gd name="connsiteY6" fmla="*/ 18288 h 18288"/>
              <a:gd name="connsiteX7" fmla="*/ 1209751 w 2468880"/>
              <a:gd name="connsiteY7" fmla="*/ 18288 h 18288"/>
              <a:gd name="connsiteX8" fmla="*/ 641909 w 2468880"/>
              <a:gd name="connsiteY8" fmla="*/ 18288 h 18288"/>
              <a:gd name="connsiteX9" fmla="*/ 0 w 2468880"/>
              <a:gd name="connsiteY9" fmla="*/ 18288 h 18288"/>
              <a:gd name="connsiteX10" fmla="*/ 0 w 2468880"/>
              <a:gd name="connsiteY10" fmla="*/ 0 h 18288"/>
              <a:gd name="connsiteX0" fmla="*/ 0 w 2468880"/>
              <a:gd name="connsiteY0" fmla="*/ 0 h 18288"/>
              <a:gd name="connsiteX1" fmla="*/ 567842 w 2468880"/>
              <a:gd name="connsiteY1" fmla="*/ 0 h 18288"/>
              <a:gd name="connsiteX2" fmla="*/ 1234440 w 2468880"/>
              <a:gd name="connsiteY2" fmla="*/ 0 h 18288"/>
              <a:gd name="connsiteX3" fmla="*/ 1777594 w 2468880"/>
              <a:gd name="connsiteY3" fmla="*/ 0 h 18288"/>
              <a:gd name="connsiteX4" fmla="*/ 2468880 w 2468880"/>
              <a:gd name="connsiteY4" fmla="*/ 0 h 18288"/>
              <a:gd name="connsiteX5" fmla="*/ 2468880 w 2468880"/>
              <a:gd name="connsiteY5" fmla="*/ 18288 h 18288"/>
              <a:gd name="connsiteX6" fmla="*/ 1876349 w 2468880"/>
              <a:gd name="connsiteY6" fmla="*/ 18288 h 18288"/>
              <a:gd name="connsiteX7" fmla="*/ 1209751 w 2468880"/>
              <a:gd name="connsiteY7" fmla="*/ 18288 h 18288"/>
              <a:gd name="connsiteX8" fmla="*/ 617220 w 2468880"/>
              <a:gd name="connsiteY8" fmla="*/ 18288 h 18288"/>
              <a:gd name="connsiteX9" fmla="*/ 0 w 2468880"/>
              <a:gd name="connsiteY9" fmla="*/ 18288 h 18288"/>
              <a:gd name="connsiteX10" fmla="*/ 0 w 246888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18288" fill="none" extrusionOk="0">
                <a:moveTo>
                  <a:pt x="0" y="0"/>
                </a:moveTo>
                <a:cubicBezTo>
                  <a:pt x="172691" y="-12357"/>
                  <a:pt x="387089" y="31321"/>
                  <a:pt x="592531" y="0"/>
                </a:cubicBezTo>
                <a:cubicBezTo>
                  <a:pt x="767979" y="-23244"/>
                  <a:pt x="871733" y="8472"/>
                  <a:pt x="1160374" y="0"/>
                </a:cubicBezTo>
                <a:cubicBezTo>
                  <a:pt x="1449601" y="-3911"/>
                  <a:pt x="1607266" y="19376"/>
                  <a:pt x="1728216" y="0"/>
                </a:cubicBezTo>
                <a:cubicBezTo>
                  <a:pt x="1818829" y="-58888"/>
                  <a:pt x="2275430" y="-9413"/>
                  <a:pt x="2468880" y="0"/>
                </a:cubicBezTo>
                <a:cubicBezTo>
                  <a:pt x="2467145" y="5314"/>
                  <a:pt x="2470816" y="12013"/>
                  <a:pt x="2468880" y="18288"/>
                </a:cubicBezTo>
                <a:cubicBezTo>
                  <a:pt x="2232442" y="-3319"/>
                  <a:pt x="2078773" y="23053"/>
                  <a:pt x="1802282" y="18288"/>
                </a:cubicBezTo>
                <a:cubicBezTo>
                  <a:pt x="1540683" y="32618"/>
                  <a:pt x="1384233" y="17358"/>
                  <a:pt x="1209751" y="18288"/>
                </a:cubicBezTo>
                <a:cubicBezTo>
                  <a:pt x="1038679" y="-28357"/>
                  <a:pt x="820616" y="4958"/>
                  <a:pt x="641909" y="18288"/>
                </a:cubicBezTo>
                <a:cubicBezTo>
                  <a:pt x="423595" y="12488"/>
                  <a:pt x="155068" y="41456"/>
                  <a:pt x="0" y="18288"/>
                </a:cubicBezTo>
                <a:cubicBezTo>
                  <a:pt x="898" y="13406"/>
                  <a:pt x="19" y="4120"/>
                  <a:pt x="0" y="0"/>
                </a:cubicBezTo>
                <a:close/>
              </a:path>
              <a:path w="2468880" h="18288" stroke="0" extrusionOk="0">
                <a:moveTo>
                  <a:pt x="0" y="0"/>
                </a:moveTo>
                <a:cubicBezTo>
                  <a:pt x="201127" y="34474"/>
                  <a:pt x="321325" y="11273"/>
                  <a:pt x="567842" y="0"/>
                </a:cubicBezTo>
                <a:cubicBezTo>
                  <a:pt x="816255" y="-37660"/>
                  <a:pt x="940209" y="-838"/>
                  <a:pt x="1234440" y="0"/>
                </a:cubicBezTo>
                <a:cubicBezTo>
                  <a:pt x="1509789" y="16874"/>
                  <a:pt x="1664509" y="5689"/>
                  <a:pt x="1777594" y="0"/>
                </a:cubicBezTo>
                <a:cubicBezTo>
                  <a:pt x="1845726" y="-6548"/>
                  <a:pt x="2193196" y="19370"/>
                  <a:pt x="2468880" y="0"/>
                </a:cubicBezTo>
                <a:cubicBezTo>
                  <a:pt x="2468174" y="8377"/>
                  <a:pt x="2470272" y="13210"/>
                  <a:pt x="2468880" y="18288"/>
                </a:cubicBezTo>
                <a:cubicBezTo>
                  <a:pt x="2271382" y="44380"/>
                  <a:pt x="1978656" y="31741"/>
                  <a:pt x="1876349" y="18288"/>
                </a:cubicBezTo>
                <a:cubicBezTo>
                  <a:pt x="1751977" y="-6016"/>
                  <a:pt x="1388067" y="3222"/>
                  <a:pt x="1209751" y="18288"/>
                </a:cubicBezTo>
                <a:cubicBezTo>
                  <a:pt x="1065802" y="31061"/>
                  <a:pt x="753821" y="-1004"/>
                  <a:pt x="617220" y="18288"/>
                </a:cubicBezTo>
                <a:cubicBezTo>
                  <a:pt x="481425" y="28412"/>
                  <a:pt x="248319" y="-391"/>
                  <a:pt x="0" y="18288"/>
                </a:cubicBezTo>
                <a:cubicBezTo>
                  <a:pt x="-445" y="10205"/>
                  <a:pt x="-140" y="6087"/>
                  <a:pt x="0" y="0"/>
                </a:cubicBezTo>
                <a:close/>
              </a:path>
              <a:path w="2468880" h="18288" fill="none" stroke="0" extrusionOk="0">
                <a:moveTo>
                  <a:pt x="0" y="0"/>
                </a:moveTo>
                <a:cubicBezTo>
                  <a:pt x="191987" y="-31891"/>
                  <a:pt x="414837" y="25678"/>
                  <a:pt x="592531" y="0"/>
                </a:cubicBezTo>
                <a:cubicBezTo>
                  <a:pt x="785000" y="-43603"/>
                  <a:pt x="868560" y="12415"/>
                  <a:pt x="1160374" y="0"/>
                </a:cubicBezTo>
                <a:cubicBezTo>
                  <a:pt x="1441409" y="-18672"/>
                  <a:pt x="1600372" y="47113"/>
                  <a:pt x="1728216" y="0"/>
                </a:cubicBezTo>
                <a:cubicBezTo>
                  <a:pt x="1847110" y="23792"/>
                  <a:pt x="2233557" y="23802"/>
                  <a:pt x="2468880" y="0"/>
                </a:cubicBezTo>
                <a:cubicBezTo>
                  <a:pt x="2467752" y="4917"/>
                  <a:pt x="2468978" y="13565"/>
                  <a:pt x="2468880" y="18288"/>
                </a:cubicBezTo>
                <a:cubicBezTo>
                  <a:pt x="2265563" y="-17971"/>
                  <a:pt x="2033349" y="16262"/>
                  <a:pt x="1802282" y="18288"/>
                </a:cubicBezTo>
                <a:cubicBezTo>
                  <a:pt x="1512355" y="31573"/>
                  <a:pt x="1367809" y="29302"/>
                  <a:pt x="1209751" y="18288"/>
                </a:cubicBezTo>
                <a:cubicBezTo>
                  <a:pt x="1060405" y="26129"/>
                  <a:pt x="875661" y="10838"/>
                  <a:pt x="641909" y="18288"/>
                </a:cubicBezTo>
                <a:cubicBezTo>
                  <a:pt x="461670" y="14581"/>
                  <a:pt x="162829" y="18463"/>
                  <a:pt x="0" y="18288"/>
                </a:cubicBezTo>
                <a:cubicBezTo>
                  <a:pt x="913" y="12991"/>
                  <a:pt x="-1021" y="455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468880"/>
                      <a:gd name="connsiteY0" fmla="*/ 0 h 18288"/>
                      <a:gd name="connsiteX1" fmla="*/ 592531 w 2468880"/>
                      <a:gd name="connsiteY1" fmla="*/ 0 h 18288"/>
                      <a:gd name="connsiteX2" fmla="*/ 1160374 w 2468880"/>
                      <a:gd name="connsiteY2" fmla="*/ 0 h 18288"/>
                      <a:gd name="connsiteX3" fmla="*/ 1728216 w 2468880"/>
                      <a:gd name="connsiteY3" fmla="*/ 0 h 18288"/>
                      <a:gd name="connsiteX4" fmla="*/ 2468880 w 2468880"/>
                      <a:gd name="connsiteY4" fmla="*/ 0 h 18288"/>
                      <a:gd name="connsiteX5" fmla="*/ 2468880 w 2468880"/>
                      <a:gd name="connsiteY5" fmla="*/ 18288 h 18288"/>
                      <a:gd name="connsiteX6" fmla="*/ 1802282 w 2468880"/>
                      <a:gd name="connsiteY6" fmla="*/ 18288 h 18288"/>
                      <a:gd name="connsiteX7" fmla="*/ 1209751 w 2468880"/>
                      <a:gd name="connsiteY7" fmla="*/ 18288 h 18288"/>
                      <a:gd name="connsiteX8" fmla="*/ 641909 w 2468880"/>
                      <a:gd name="connsiteY8" fmla="*/ 18288 h 18288"/>
                      <a:gd name="connsiteX9" fmla="*/ 0 w 2468880"/>
                      <a:gd name="connsiteY9" fmla="*/ 18288 h 18288"/>
                      <a:gd name="connsiteX10" fmla="*/ 0 w 246888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68880" h="18288" fill="none" extrusionOk="0">
                        <a:moveTo>
                          <a:pt x="0" y="0"/>
                        </a:moveTo>
                        <a:cubicBezTo>
                          <a:pt x="171523" y="-1510"/>
                          <a:pt x="416079" y="20036"/>
                          <a:pt x="592531" y="0"/>
                        </a:cubicBezTo>
                        <a:cubicBezTo>
                          <a:pt x="768983" y="-20036"/>
                          <a:pt x="878305" y="13110"/>
                          <a:pt x="1160374" y="0"/>
                        </a:cubicBezTo>
                        <a:cubicBezTo>
                          <a:pt x="1442443" y="-13110"/>
                          <a:pt x="1612108" y="24695"/>
                          <a:pt x="1728216" y="0"/>
                        </a:cubicBezTo>
                        <a:cubicBezTo>
                          <a:pt x="1844324" y="-24695"/>
                          <a:pt x="2271040" y="20667"/>
                          <a:pt x="2468880" y="0"/>
                        </a:cubicBezTo>
                        <a:cubicBezTo>
                          <a:pt x="2468302" y="4771"/>
                          <a:pt x="2469633" y="12323"/>
                          <a:pt x="2468880" y="18288"/>
                        </a:cubicBezTo>
                        <a:cubicBezTo>
                          <a:pt x="2229297" y="-14659"/>
                          <a:pt x="2066775" y="30253"/>
                          <a:pt x="1802282" y="18288"/>
                        </a:cubicBezTo>
                        <a:cubicBezTo>
                          <a:pt x="1537789" y="6323"/>
                          <a:pt x="1379930" y="22266"/>
                          <a:pt x="1209751" y="18288"/>
                        </a:cubicBezTo>
                        <a:cubicBezTo>
                          <a:pt x="1039572" y="14310"/>
                          <a:pt x="837025" y="12850"/>
                          <a:pt x="641909" y="18288"/>
                        </a:cubicBezTo>
                        <a:cubicBezTo>
                          <a:pt x="446793" y="23726"/>
                          <a:pt x="170561" y="18472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468880" h="18288" stroke="0" extrusionOk="0">
                        <a:moveTo>
                          <a:pt x="0" y="0"/>
                        </a:moveTo>
                        <a:cubicBezTo>
                          <a:pt x="190931" y="24910"/>
                          <a:pt x="333688" y="11559"/>
                          <a:pt x="567842" y="0"/>
                        </a:cubicBezTo>
                        <a:cubicBezTo>
                          <a:pt x="801996" y="-11559"/>
                          <a:pt x="939971" y="-5677"/>
                          <a:pt x="1234440" y="0"/>
                        </a:cubicBezTo>
                        <a:cubicBezTo>
                          <a:pt x="1528909" y="5677"/>
                          <a:pt x="1658539" y="5184"/>
                          <a:pt x="1777594" y="0"/>
                        </a:cubicBezTo>
                        <a:cubicBezTo>
                          <a:pt x="1896649" y="-5184"/>
                          <a:pt x="2186164" y="23915"/>
                          <a:pt x="2468880" y="0"/>
                        </a:cubicBezTo>
                        <a:cubicBezTo>
                          <a:pt x="2468266" y="8857"/>
                          <a:pt x="2469384" y="13619"/>
                          <a:pt x="2468880" y="18288"/>
                        </a:cubicBezTo>
                        <a:cubicBezTo>
                          <a:pt x="2271330" y="36599"/>
                          <a:pt x="2001027" y="31554"/>
                          <a:pt x="1876349" y="18288"/>
                        </a:cubicBezTo>
                        <a:cubicBezTo>
                          <a:pt x="1751671" y="5022"/>
                          <a:pt x="1364652" y="15063"/>
                          <a:pt x="1209751" y="18288"/>
                        </a:cubicBezTo>
                        <a:cubicBezTo>
                          <a:pt x="1054850" y="21513"/>
                          <a:pt x="748438" y="20074"/>
                          <a:pt x="617220" y="18288"/>
                        </a:cubicBezTo>
                        <a:cubicBezTo>
                          <a:pt x="486002" y="16502"/>
                          <a:pt x="237432" y="27200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 descr="Risultati immagini per felice emoticon free">
            <a:extLst>
              <a:ext uri="{FF2B5EF4-FFF2-40B4-BE49-F238E27FC236}">
                <a16:creationId xmlns:a16="http://schemas.microsoft.com/office/drawing/2014/main" id="{F7F33AAA-76AE-46CF-BB1D-02B6FA0B1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54" r="-2" b="7467"/>
          <a:stretch/>
        </p:blipFill>
        <p:spPr bwMode="auto">
          <a:xfrm>
            <a:off x="240030" y="3153102"/>
            <a:ext cx="4210812" cy="258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Immagine che contiene testo, erba, esterni&#10;&#10;Descrizione generata automaticamente">
            <a:extLst>
              <a:ext uri="{FF2B5EF4-FFF2-40B4-BE49-F238E27FC236}">
                <a16:creationId xmlns:a16="http://schemas.microsoft.com/office/drawing/2014/main" id="{7267806A-EC24-3E91-AF15-66F6A4B192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12586"/>
          <a:stretch/>
        </p:blipFill>
        <p:spPr>
          <a:xfrm>
            <a:off x="4690872" y="3153090"/>
            <a:ext cx="4210812" cy="25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18530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EC399D2-C25C-4388-9B5E-D5BA7B00E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2" t="20601" r="19288" b="13601"/>
          <a:stretch/>
        </p:blipFill>
        <p:spPr>
          <a:xfrm>
            <a:off x="678971" y="836712"/>
            <a:ext cx="7786057" cy="491454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376CF4C-C64B-70EA-5528-D3E798608490}"/>
              </a:ext>
            </a:extLst>
          </p:cNvPr>
          <p:cNvSpPr/>
          <p:nvPr/>
        </p:nvSpPr>
        <p:spPr>
          <a:xfrm>
            <a:off x="1619672" y="1340768"/>
            <a:ext cx="612068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Sedi sperimentanti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4996878-2ADC-262B-2F5D-9A63EBF61C4A}"/>
              </a:ext>
            </a:extLst>
          </p:cNvPr>
          <p:cNvSpPr/>
          <p:nvPr/>
        </p:nvSpPr>
        <p:spPr>
          <a:xfrm>
            <a:off x="7236296" y="854714"/>
            <a:ext cx="504056" cy="198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036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centi - Scuola Serale Studium">
            <a:extLst>
              <a:ext uri="{FF2B5EF4-FFF2-40B4-BE49-F238E27FC236}">
                <a16:creationId xmlns:a16="http://schemas.microsoft.com/office/drawing/2014/main" id="{31631E3D-37A1-4EDF-A951-F1025B7A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70"/>
                    </a14:imgEffect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188"/>
            <a:ext cx="9144000" cy="5634037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00251" y="44624"/>
            <a:ext cx="9073008" cy="6789977"/>
          </a:xfrm>
          <a:prstGeom prst="rect">
            <a:avLst/>
          </a:prstGeom>
          <a:noFill/>
          <a:ln>
            <a:noFill/>
          </a:ln>
          <a:effectLst>
            <a:glow rad="127000">
              <a:srgbClr val="F6F6F6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360" tIns="44280" rIns="90360" bIns="4428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>
              <a:buNone/>
            </a:pPr>
            <a:endParaRPr lang="it-IT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Genitori degli allievi di terza – 14 ottobre 2024 </a:t>
            </a:r>
            <a:endParaRPr lang="it-CH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18.00 – 18.40 aula magna</a:t>
            </a:r>
          </a:p>
          <a:p>
            <a:pPr>
              <a:buNone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sugli appuntamenti principali della terza. </a:t>
            </a:r>
          </a:p>
          <a:p>
            <a:pPr>
              <a:buNone/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sperimentazione: 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direzione e docenti in sperimentazione.</a:t>
            </a:r>
            <a:endParaRPr lang="it-CH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it-IT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18.50 – 19.30 nelle aule di classe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del/la docente di classe e degli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insegnanti delle diverse materie che non parlano nella prima parte della serata.</a:t>
            </a:r>
            <a:endParaRPr lang="it-CH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17000"/>
              </a:lnSpc>
              <a:spcBef>
                <a:spcPct val="0"/>
              </a:spcBef>
              <a:buFont typeface="Arial" charset="0"/>
              <a:buNone/>
            </a:pPr>
            <a:endParaRPr lang="en-GB" altLang="it-CH" sz="24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41AD4BE-36D9-4BB2-A8CA-735BEE01D9BB}"/>
              </a:ext>
            </a:extLst>
          </p:cNvPr>
          <p:cNvSpPr/>
          <p:nvPr/>
        </p:nvSpPr>
        <p:spPr>
          <a:xfrm rot="19844400">
            <a:off x="4131850" y="2854652"/>
            <a:ext cx="45900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Aule sui cartelli</a:t>
            </a:r>
          </a:p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 atrio</a:t>
            </a:r>
          </a:p>
        </p:txBody>
      </p:sp>
    </p:spTree>
    <p:extLst>
      <p:ext uri="{BB962C8B-B14F-4D97-AF65-F5344CB8AC3E}">
        <p14:creationId xmlns:p14="http://schemas.microsoft.com/office/powerpoint/2010/main" val="156726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yberbullismo – Uscirne? | BullismoLecco">
            <a:extLst>
              <a:ext uri="{FF2B5EF4-FFF2-40B4-BE49-F238E27FC236}">
                <a16:creationId xmlns:a16="http://schemas.microsoft.com/office/drawing/2014/main" id="{FC3E5E04-0546-4899-84B0-55606278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2854202" cy="212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611560" y="1843945"/>
            <a:ext cx="820891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85800" indent="-685800" algn="ctr">
              <a:buFont typeface="Arial" panose="020B0604020202020204" pitchFamily="34" charset="0"/>
              <a:buChar char="•"/>
              <a:defRPr/>
            </a:pPr>
            <a:r>
              <a:rPr lang="it-IT" sz="36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Polca Visione giovani – 21-24.1.25</a:t>
            </a:r>
          </a:p>
          <a:p>
            <a:pPr marL="685800" indent="-685800" algn="ctr">
              <a:buFont typeface="Arial" panose="020B0604020202020204" pitchFamily="34" charset="0"/>
              <a:buChar char="•"/>
              <a:defRPr/>
            </a:pPr>
            <a:r>
              <a:rPr lang="it-IT" sz="36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Stage classi terze 8.5.25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56D554D-F58B-EFA9-E090-56ABA5D0CB3B}"/>
              </a:ext>
            </a:extLst>
          </p:cNvPr>
          <p:cNvSpPr/>
          <p:nvPr/>
        </p:nvSpPr>
        <p:spPr>
          <a:xfrm>
            <a:off x="3638091" y="499319"/>
            <a:ext cx="18678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llievi:</a:t>
            </a:r>
          </a:p>
        </p:txBody>
      </p:sp>
    </p:spTree>
    <p:extLst>
      <p:ext uri="{BB962C8B-B14F-4D97-AF65-F5344CB8AC3E}">
        <p14:creationId xmlns:p14="http://schemas.microsoft.com/office/powerpoint/2010/main" val="31693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rba, esterni, montagna, casa&#10;&#10;Descrizione generata automaticamente">
            <a:extLst>
              <a:ext uri="{FF2B5EF4-FFF2-40B4-BE49-F238E27FC236}">
                <a16:creationId xmlns:a16="http://schemas.microsoft.com/office/drawing/2014/main" id="{98EC459C-BDC4-9546-DA4C-BE59A856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7" y="1772816"/>
            <a:ext cx="8422406" cy="473760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944A138-5D98-FFA3-9F5D-96C323F7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99392"/>
            <a:ext cx="8226425" cy="2364308"/>
          </a:xfrm>
        </p:spPr>
        <p:txBody>
          <a:bodyPr>
            <a:normAutofit/>
          </a:bodyPr>
          <a:lstStyle/>
          <a:p>
            <a:pPr algn="ctr"/>
            <a:r>
              <a:rPr lang="fr-CH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Allievi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: Corso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polisportivo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Olivone</a:t>
            </a:r>
            <a:b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Serata</a:t>
            </a:r>
            <a:r>
              <a:rPr lang="fr-CH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cura </a:t>
            </a:r>
            <a:r>
              <a:rPr lang="fr-CH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fr-CH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organizzatori</a:t>
            </a:r>
            <a:r>
              <a:rPr lang="fr-CH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27.3.25 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assieme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alla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serata-orientamento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DEA7E8-5E5E-27F3-A77A-17E1D1231B5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46938" y="2485647"/>
            <a:ext cx="4037012" cy="2184400"/>
          </a:xfrm>
        </p:spPr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19.5.25-23.5.25    corso ABC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FEEAD66-01FB-BC94-40D9-25F9B778AF4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792097" y="2467148"/>
            <a:ext cx="4037012" cy="2185988"/>
          </a:xfrm>
        </p:spPr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2.6.25 -6.6.25    corso DE</a:t>
            </a:r>
            <a:endParaRPr lang="it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5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0D34292-2E16-40D2-993D-1FE5ACA533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69" y="1916502"/>
            <a:ext cx="5464178" cy="3480739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2" name="AutoShape 4" descr="http://thumbs.dreamstime.com/z/emoticon-dos-desenhos-animados-que-guarda-uma-lupa-46948433.jpg"/>
          <p:cNvSpPr>
            <a:spLocks noChangeAspect="1" noChangeArrowheads="1"/>
          </p:cNvSpPr>
          <p:nvPr/>
        </p:nvSpPr>
        <p:spPr bwMode="auto">
          <a:xfrm>
            <a:off x="155575" y="-2819400"/>
            <a:ext cx="574357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083E382-83DE-01D6-B220-53EF59FA09F9}"/>
              </a:ext>
            </a:extLst>
          </p:cNvPr>
          <p:cNvSpPr/>
          <p:nvPr/>
        </p:nvSpPr>
        <p:spPr>
          <a:xfrm rot="19524284">
            <a:off x="-690206" y="690061"/>
            <a:ext cx="4968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FORMAZIONE </a:t>
            </a:r>
          </a:p>
          <a:p>
            <a:pPr algn="ctr"/>
            <a:r>
              <a:rPr lang="it-IT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DUALE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B2C21A0-4CC5-A542-AB1B-44683C12C518}"/>
              </a:ext>
            </a:extLst>
          </p:cNvPr>
          <p:cNvSpPr/>
          <p:nvPr/>
        </p:nvSpPr>
        <p:spPr>
          <a:xfrm rot="1750189">
            <a:off x="5617303" y="424966"/>
            <a:ext cx="36458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LICEI</a:t>
            </a:r>
          </a:p>
          <a:p>
            <a:pPr algn="ctr"/>
            <a:r>
              <a:rPr lang="it-IT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S.C.COMMERCIO</a:t>
            </a:r>
            <a:endParaRPr lang="it-IT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7895A44-B9C2-27FA-CA91-2B9D9806FB6D}"/>
              </a:ext>
            </a:extLst>
          </p:cNvPr>
          <p:cNvSpPr/>
          <p:nvPr/>
        </p:nvSpPr>
        <p:spPr>
          <a:xfrm rot="20491627">
            <a:off x="3663469" y="5246357"/>
            <a:ext cx="6372708" cy="10895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Scuole professionali </a:t>
            </a:r>
          </a:p>
          <a:p>
            <a:pPr algn="ctr"/>
            <a:r>
              <a:rPr lang="it-I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tempo pieno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65FF06B-1F6D-4DA4-A019-277B2D9B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76" y="2576860"/>
            <a:ext cx="7555088" cy="2364308"/>
          </a:xfrm>
        </p:spPr>
        <p:txBody>
          <a:bodyPr>
            <a:normAutofit/>
          </a:bodyPr>
          <a:lstStyle/>
          <a:p>
            <a:pPr algn="ctr"/>
            <a:r>
              <a:rPr lang="fr-CH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Genitori</a:t>
            </a:r>
            <a:r>
              <a:rPr lang="fr-CH" b="1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r>
              <a:rPr lang="fr-CH" b="1" dirty="0">
                <a:latin typeface="Arial Black" panose="020B0A04020102020204" pitchFamily="34" charset="0"/>
              </a:rPr>
              <a:t> </a:t>
            </a:r>
            <a:r>
              <a:rPr lang="fr-CH" b="1" dirty="0" err="1">
                <a:latin typeface="Arial Black" panose="020B0A04020102020204" pitchFamily="34" charset="0"/>
              </a:rPr>
              <a:t>serata</a:t>
            </a:r>
            <a:r>
              <a:rPr lang="fr-CH" b="1" dirty="0">
                <a:latin typeface="Arial Black" panose="020B0A04020102020204" pitchFamily="34" charset="0"/>
              </a:rPr>
              <a:t> 27.03.2025 </a:t>
            </a:r>
            <a:r>
              <a:rPr lang="fr-CH" b="1" dirty="0" err="1">
                <a:latin typeface="Arial Black" panose="020B0A04020102020204" pitchFamily="34" charset="0"/>
              </a:rPr>
              <a:t>della</a:t>
            </a:r>
            <a:r>
              <a:rPr lang="fr-CH" b="1" dirty="0">
                <a:latin typeface="Arial Black" panose="020B0A04020102020204" pitchFamily="34" charset="0"/>
              </a:rPr>
              <a:t> </a:t>
            </a:r>
            <a:r>
              <a:rPr lang="fr-CH" b="1" dirty="0" err="1">
                <a:latin typeface="Arial Black" panose="020B0A04020102020204" pitchFamily="34" charset="0"/>
              </a:rPr>
              <a:t>nuova</a:t>
            </a:r>
            <a:r>
              <a:rPr lang="fr-CH" b="1" dirty="0">
                <a:latin typeface="Arial Black" panose="020B0A04020102020204" pitchFamily="34" charset="0"/>
              </a:rPr>
              <a:t> </a:t>
            </a:r>
            <a:r>
              <a:rPr lang="fr-CH" b="1" dirty="0" err="1">
                <a:latin typeface="Arial Black" panose="020B0A04020102020204" pitchFamily="34" charset="0"/>
              </a:rPr>
              <a:t>orientatrice</a:t>
            </a:r>
            <a:r>
              <a:rPr lang="fr-CH" b="1" dirty="0">
                <a:latin typeface="Arial Black" panose="020B0A04020102020204" pitchFamily="34" charset="0"/>
              </a:rPr>
              <a:t> </a:t>
            </a:r>
            <a:r>
              <a:rPr lang="fr-CH" b="1" dirty="0" err="1">
                <a:latin typeface="Arial Black" panose="020B0A04020102020204" pitchFamily="34" charset="0"/>
              </a:rPr>
              <a:t>sig.ra</a:t>
            </a:r>
            <a:r>
              <a:rPr lang="fr-CH" b="1" dirty="0">
                <a:latin typeface="Arial Black" panose="020B0A04020102020204" pitchFamily="34" charset="0"/>
              </a:rPr>
              <a:t> </a:t>
            </a:r>
            <a:r>
              <a:rPr lang="fr-CH" b="1" dirty="0">
                <a:solidFill>
                  <a:srgbClr val="C00000"/>
                </a:solidFill>
                <a:latin typeface="Arial Black" panose="020B0A04020102020204" pitchFamily="34" charset="0"/>
              </a:rPr>
              <a:t>Federica Papa </a:t>
            </a:r>
            <a:r>
              <a:rPr lang="fr-CH" b="1" dirty="0" err="1">
                <a:latin typeface="Arial Black" panose="020B0A04020102020204" pitchFamily="34" charset="0"/>
              </a:rPr>
              <a:t>che</a:t>
            </a:r>
            <a:r>
              <a:rPr lang="fr-CH" b="1" dirty="0">
                <a:latin typeface="Arial Black" panose="020B0A04020102020204" pitchFamily="34" charset="0"/>
              </a:rPr>
              <a:t> </a:t>
            </a:r>
            <a:r>
              <a:rPr lang="fr-CH" b="1" dirty="0" err="1">
                <a:latin typeface="Arial Black" panose="020B0A04020102020204" pitchFamily="34" charset="0"/>
              </a:rPr>
              <a:t>presenterà</a:t>
            </a:r>
            <a:r>
              <a:rPr lang="fr-CH" b="1" dirty="0">
                <a:latin typeface="Arial Black" panose="020B0A04020102020204" pitchFamily="34" charset="0"/>
              </a:rPr>
              <a:t> lo STAGE OBBLIGATORIO di terza</a:t>
            </a:r>
            <a:endParaRPr lang="it-CH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449706" y="679731"/>
            <a:ext cx="3590242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kern="12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Sperimentazione</a:t>
            </a:r>
            <a:r>
              <a:rPr lang="en-US" sz="4000" b="1" kern="1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del </a:t>
            </a:r>
            <a:r>
              <a:rPr lang="en-US" sz="4000" b="1" kern="12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superamento</a:t>
            </a:r>
            <a:r>
              <a:rPr lang="en-US" sz="4000" b="1" kern="1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dei</a:t>
            </a:r>
            <a:r>
              <a:rPr lang="en-US" sz="4000" b="1" kern="1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en-US" sz="4000" b="1" kern="12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corsi</a:t>
            </a:r>
            <a:r>
              <a:rPr lang="en-US" sz="4000" b="1" kern="1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attitudinale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e base in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matematica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e Tedesco</a:t>
            </a:r>
            <a:endParaRPr lang="en-US" sz="4000" b="1" kern="1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62324" y="1"/>
            <a:ext cx="1834788" cy="5777808"/>
            <a:chOff x="329184" y="1"/>
            <a:chExt cx="524256" cy="5777808"/>
          </a:xfrm>
        </p:grpSpPr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948" y="269324"/>
            <a:ext cx="4587584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erplesso immagini emoticon sorrisi WhatsApp - BuongiornissimoCaffe.it">
            <a:extLst>
              <a:ext uri="{FF2B5EF4-FFF2-40B4-BE49-F238E27FC236}">
                <a16:creationId xmlns:a16="http://schemas.microsoft.com/office/drawing/2014/main" id="{33BA9FD0-5E2A-41EF-A589-F961F286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0429" y="847212"/>
            <a:ext cx="4206622" cy="50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08481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3D59135-77CE-2192-E0A2-E00461DFFBBB}"/>
              </a:ext>
            </a:extLst>
          </p:cNvPr>
          <p:cNvSpPr/>
          <p:nvPr/>
        </p:nvSpPr>
        <p:spPr>
          <a:xfrm>
            <a:off x="323528" y="63288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DIDATTI ED ESPERTI DFA</a:t>
            </a:r>
          </a:p>
        </p:txBody>
      </p:sp>
      <p:graphicFrame>
        <p:nvGraphicFramePr>
          <p:cNvPr id="8" name="CasellaDiTesto 2">
            <a:extLst>
              <a:ext uri="{FF2B5EF4-FFF2-40B4-BE49-F238E27FC236}">
                <a16:creationId xmlns:a16="http://schemas.microsoft.com/office/drawing/2014/main" id="{437483E2-AE70-5C90-CD2C-2381371C6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542100"/>
              </p:ext>
            </p:extLst>
          </p:nvPr>
        </p:nvGraphicFramePr>
        <p:xfrm>
          <a:off x="323528" y="980728"/>
          <a:ext cx="8568952" cy="513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32C2D0FC-D351-E69E-71D8-6C0BD60CB0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195736" y="1340768"/>
            <a:ext cx="1008112" cy="1008112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AC225CD2-F02D-A2AA-629D-DC8E080C45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67544" y="1340768"/>
            <a:ext cx="1008112" cy="1008112"/>
          </a:xfrm>
          <a:prstGeom prst="rect">
            <a:avLst/>
          </a:prstGeom>
        </p:spPr>
      </p:pic>
      <p:pic>
        <p:nvPicPr>
          <p:cNvPr id="16" name="Immagine 15" descr="Immagine che contiene simbolo, design&#10;&#10;Descrizione generata automaticamente">
            <a:extLst>
              <a:ext uri="{FF2B5EF4-FFF2-40B4-BE49-F238E27FC236}">
                <a16:creationId xmlns:a16="http://schemas.microsoft.com/office/drawing/2014/main" id="{7F7CE0A5-5FC4-F7AC-C119-703FFA9762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812360" y="1276761"/>
            <a:ext cx="648072" cy="6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uzzle Casa è diviso in Due pari parti di un' avvocato nel un' divorzio  processi. protezione di diritti. conflitto risoluzione. Tribunale,  giustizia. controversie al di sopra di giusto divisione di coniugale  proprietà">
            <a:extLst>
              <a:ext uri="{FF2B5EF4-FFF2-40B4-BE49-F238E27FC236}">
                <a16:creationId xmlns:a16="http://schemas.microsoft.com/office/drawing/2014/main" id="{339DCB07-F735-4559-A827-F661149F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13" y="1265875"/>
            <a:ext cx="4754467" cy="3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755576" y="486916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Questo tipo di organizzazione è stata strutturata per offrire la </a:t>
            </a:r>
            <a:r>
              <a:rPr lang="it-IT" sz="2000" b="1">
                <a:latin typeface="Arial" panose="020B0604020202020204" pitchFamily="34" charset="0"/>
                <a:ea typeface="Times New Roman" panose="02020603050405020304" pitchFamily="18" charset="0"/>
              </a:rPr>
              <a:t>possibilità a </a:t>
            </a:r>
            <a:r>
              <a:rPr lang="it-IT" sz="2000" b="1" u="sng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tutti di raggiungere le competenze di base</a:t>
            </a:r>
            <a:r>
              <a:rPr lang="it-IT" sz="2000" b="1">
                <a:latin typeface="Arial" panose="020B0604020202020204" pitchFamily="34" charset="0"/>
                <a:ea typeface="Times New Roman" panose="02020603050405020304" pitchFamily="18" charset="0"/>
              </a:rPr>
              <a:t> previste dal Piano di Studio della scuola dell’obbligo e</a:t>
            </a: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20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permettere </a:t>
            </a:r>
            <a:r>
              <a:rPr lang="it-IT" sz="2000" b="1" u="sng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chi lo desidera </a:t>
            </a:r>
            <a:r>
              <a:rPr lang="it-IT" sz="2000" b="1" u="sng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di approfondirle</a:t>
            </a:r>
            <a:r>
              <a:rPr lang="it-IT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 base alle sue peculiarità.</a:t>
            </a:r>
            <a:endParaRPr lang="it-CH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0B0B74F-63B6-CAFE-8DF6-172896F206B7}"/>
              </a:ext>
            </a:extLst>
          </p:cNvPr>
          <p:cNvSpPr/>
          <p:nvPr/>
        </p:nvSpPr>
        <p:spPr>
          <a:xfrm>
            <a:off x="323528" y="33265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Sperimentazione corsi AB…</a:t>
            </a:r>
            <a:endParaRPr lang="it-IT" sz="4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PERCHE’ L’EQUITA’ PUO’ FARE LA DIFFERENZA IN AZIENDA – Risorsa ...">
            <a:extLst>
              <a:ext uri="{FF2B5EF4-FFF2-40B4-BE49-F238E27FC236}">
                <a16:creationId xmlns:a16="http://schemas.microsoft.com/office/drawing/2014/main" id="{F2FFAD48-0B2C-E7DB-A506-B850ACC96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5"/>
          <a:stretch/>
        </p:blipFill>
        <p:spPr bwMode="auto">
          <a:xfrm>
            <a:off x="276126" y="1277310"/>
            <a:ext cx="360164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3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97879AF-8CF9-6744-F01F-0964AC0AC9F7}"/>
              </a:ext>
            </a:extLst>
          </p:cNvPr>
          <p:cNvSpPr/>
          <p:nvPr/>
        </p:nvSpPr>
        <p:spPr>
          <a:xfrm>
            <a:off x="630796" y="1124744"/>
            <a:ext cx="826771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La parola ai docenti </a:t>
            </a:r>
          </a:p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che con gli allievi realizzano </a:t>
            </a:r>
          </a:p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il nuovo modello didattico</a:t>
            </a:r>
          </a:p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 matematica e in tedesco</a:t>
            </a:r>
          </a:p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28993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0fea3f-fbc0-4ee8-93b0-0c82c77b487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438A68D72DE148A09903555D842348" ma:contentTypeVersion="1" ma:contentTypeDescription="Creare un nuovo documento." ma:contentTypeScope="" ma:versionID="d5504169a15368883e274d21b66c7395">
  <xsd:schema xmlns:xsd="http://www.w3.org/2001/XMLSchema" xmlns:xs="http://www.w3.org/2001/XMLSchema" xmlns:p="http://schemas.microsoft.com/office/2006/metadata/properties" xmlns:ns2="b30fea3f-fbc0-4ee8-93b0-0c82c77b487e" targetNamespace="http://schemas.microsoft.com/office/2006/metadata/properties" ma:root="true" ma:fieldsID="563185b981b53b808a20faf2d41ac3c2" ns2:_="">
    <xsd:import namespace="b30fea3f-fbc0-4ee8-93b0-0c82c77b487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fea3f-fbc0-4ee8-93b0-0c82c77b487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b43df99-a144-42ac-bc18-b884e9b983b8}" ma:internalName="TaxCatchAll" ma:showField="CatchAllData" ma:web="b30fea3f-fbc0-4ee8-93b0-0c82c77b48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cb43df99-a144-42ac-bc18-b884e9b983b8}" ma:internalName="TaxCatchAllLabel" ma:readOnly="true" ma:showField="CatchAllDataLabel" ma:web="b30fea3f-fbc0-4ee8-93b0-0c82c77b48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A1BDF2-27C3-456F-A59F-0018F358D81B}">
  <ds:schemaRefs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b30fea3f-fbc0-4ee8-93b0-0c82c77b487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BAFE7F5-5903-4023-AF07-81DA35AA7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0fea3f-fbc0-4ee8-93b0-0c82c77b48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33163F-2A4E-4C32-AEA8-9ED205074F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2365</TotalTime>
  <Words>343</Words>
  <Application>Microsoft Office PowerPoint</Application>
  <PresentationFormat>Presentazione su schermo (4:3)</PresentationFormat>
  <Paragraphs>48</Paragraphs>
  <Slides>10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MS Gothic</vt:lpstr>
      <vt:lpstr>Arial</vt:lpstr>
      <vt:lpstr>Arial Black</vt:lpstr>
      <vt:lpstr>Calibri</vt:lpstr>
      <vt:lpstr>Calibri Light</vt:lpstr>
      <vt:lpstr>Comic Sans MS</vt:lpstr>
      <vt:lpstr>Times New Roman</vt:lpstr>
      <vt:lpstr>Tema di Office</vt:lpstr>
      <vt:lpstr>Scuola Media 2 Bellinzona  CLASSI TERZE</vt:lpstr>
      <vt:lpstr>Presentazione standard di PowerPoint</vt:lpstr>
      <vt:lpstr>Presentazione standard di PowerPoint</vt:lpstr>
      <vt:lpstr>Allievi: Corso polisportivo a Olivone Serata a cura degli organizzatori il 27.3.25 (assieme alla serata-orientamento) </vt:lpstr>
      <vt:lpstr>Genitori: serata 27.03.2025 della nuova orientatrice sig.ra Federica Papa che presenterà lo STAGE OBBLIGATORIO di terza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Direttore</dc:creator>
  <cp:lastModifiedBy>Carla Stockar</cp:lastModifiedBy>
  <cp:revision>363</cp:revision>
  <cp:lastPrinted>2023-09-21T13:08:02Z</cp:lastPrinted>
  <dcterms:created xsi:type="dcterms:W3CDTF">2009-03-31T06:57:48Z</dcterms:created>
  <dcterms:modified xsi:type="dcterms:W3CDTF">2024-10-14T15:11:57Z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0x010100E2438A68D72DE148A09903555D842348</vt:lpwstr>
  </property>
</Properties>
</file>